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13716000" cx="24377650"/>
  <p:notesSz cx="6858000" cy="9144000"/>
  <p:embeddedFontLst>
    <p:embeddedFont>
      <p:font typeface="Roboto Thin"/>
      <p:regular r:id="rId50"/>
      <p:bold r:id="rId51"/>
      <p:italic r:id="rId52"/>
      <p:boldItalic r:id="rId53"/>
    </p:embeddedFont>
    <p:embeddedFont>
      <p:font typeface="Roboto Medium"/>
      <p:regular r:id="rId54"/>
      <p:bold r:id="rId55"/>
      <p:italic r:id="rId56"/>
      <p:boldItalic r:id="rId57"/>
    </p:embeddedFont>
    <p:embeddedFont>
      <p:font typeface="Roboto"/>
      <p:regular r:id="rId58"/>
      <p:bold r:id="rId59"/>
      <p:italic r:id="rId60"/>
      <p:boldItalic r:id="rId61"/>
    </p:embeddedFont>
    <p:embeddedFont>
      <p:font typeface="Amatic SC"/>
      <p:regular r:id="rId62"/>
      <p:bold r:id="rId63"/>
    </p:embeddedFont>
    <p:embeddedFont>
      <p:font typeface="Inconsolata"/>
      <p:regular r:id="rId64"/>
      <p:bold r:id="rId65"/>
    </p:embeddedFont>
    <p:embeddedFont>
      <p:font typeface="Poppins"/>
      <p:regular r:id="rId66"/>
      <p:bold r:id="rId67"/>
      <p:italic r:id="rId68"/>
      <p:boldItalic r:id="rId69"/>
    </p:embeddedFont>
    <p:embeddedFont>
      <p:font typeface="Lato Light"/>
      <p:regular r:id="rId70"/>
      <p:bold r:id="rId71"/>
      <p:italic r:id="rId72"/>
      <p:boldItalic r:id="rId73"/>
    </p:embeddedFont>
    <p:embeddedFont>
      <p:font typeface="Poppins Medium"/>
      <p:regular r:id="rId74"/>
      <p:bold r:id="rId75"/>
      <p:italic r:id="rId76"/>
      <p:boldItalic r:id="rId77"/>
    </p:embeddedFont>
    <p:embeddedFont>
      <p:font typeface="Roboto Light"/>
      <p:regular r:id="rId78"/>
      <p:bold r:id="rId79"/>
      <p:italic r:id="rId80"/>
      <p:boldItalic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837C36-3D5F-4633-A959-6A655AC9A9D2}">
  <a:tblStyle styleId="{FF837C36-3D5F-4633-A959-6A655AC9A9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obotoLight-italic.fntdata"/><Relationship Id="rId82" Type="http://schemas.openxmlformats.org/officeDocument/2006/relationships/font" Target="fonts/HelveticaNeue-regular.fntdata"/><Relationship Id="rId81" Type="http://schemas.openxmlformats.org/officeDocument/2006/relationships/font" Target="fonts/RobotoLight-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Light-boldItalic.fntdata"/><Relationship Id="rId72" Type="http://schemas.openxmlformats.org/officeDocument/2006/relationships/font" Target="fonts/LatoLight-italic.fntdata"/><Relationship Id="rId31" Type="http://schemas.openxmlformats.org/officeDocument/2006/relationships/slide" Target="slides/slide23.xml"/><Relationship Id="rId75" Type="http://schemas.openxmlformats.org/officeDocument/2006/relationships/font" Target="fonts/PoppinsMedium-bold.fntdata"/><Relationship Id="rId30" Type="http://schemas.openxmlformats.org/officeDocument/2006/relationships/slide" Target="slides/slide22.xml"/><Relationship Id="rId74" Type="http://schemas.openxmlformats.org/officeDocument/2006/relationships/font" Target="fonts/PoppinsMedium-regular.fntdata"/><Relationship Id="rId33" Type="http://schemas.openxmlformats.org/officeDocument/2006/relationships/slide" Target="slides/slide25.xml"/><Relationship Id="rId77" Type="http://schemas.openxmlformats.org/officeDocument/2006/relationships/font" Target="fonts/PoppinsMedium-boldItalic.fntdata"/><Relationship Id="rId32" Type="http://schemas.openxmlformats.org/officeDocument/2006/relationships/slide" Target="slides/slide24.xml"/><Relationship Id="rId76" Type="http://schemas.openxmlformats.org/officeDocument/2006/relationships/font" Target="fonts/PoppinsMedium-italic.fntdata"/><Relationship Id="rId35" Type="http://schemas.openxmlformats.org/officeDocument/2006/relationships/slide" Target="slides/slide27.xml"/><Relationship Id="rId79" Type="http://schemas.openxmlformats.org/officeDocument/2006/relationships/font" Target="fonts/RobotoLight-bold.fntdata"/><Relationship Id="rId34" Type="http://schemas.openxmlformats.org/officeDocument/2006/relationships/slide" Target="slides/slide26.xml"/><Relationship Id="rId78" Type="http://schemas.openxmlformats.org/officeDocument/2006/relationships/font" Target="fonts/RobotoLight-regular.fntdata"/><Relationship Id="rId71" Type="http://schemas.openxmlformats.org/officeDocument/2006/relationships/font" Target="fonts/LatoLight-bold.fntdata"/><Relationship Id="rId70" Type="http://schemas.openxmlformats.org/officeDocument/2006/relationships/font" Target="fonts/La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maticSC-regular.fntdata"/><Relationship Id="rId61" Type="http://schemas.openxmlformats.org/officeDocument/2006/relationships/font" Target="fonts/Roboto-boldItalic.fntdata"/><Relationship Id="rId20" Type="http://schemas.openxmlformats.org/officeDocument/2006/relationships/slide" Target="slides/slide12.xml"/><Relationship Id="rId64" Type="http://schemas.openxmlformats.org/officeDocument/2006/relationships/font" Target="fonts/Inconsolata-regular.fntdata"/><Relationship Id="rId63" Type="http://schemas.openxmlformats.org/officeDocument/2006/relationships/font" Target="fonts/AmaticSC-bold.fntdata"/><Relationship Id="rId22" Type="http://schemas.openxmlformats.org/officeDocument/2006/relationships/slide" Target="slides/slide14.xml"/><Relationship Id="rId66" Type="http://schemas.openxmlformats.org/officeDocument/2006/relationships/font" Target="fonts/Poppins-regular.fntdata"/><Relationship Id="rId21" Type="http://schemas.openxmlformats.org/officeDocument/2006/relationships/slide" Target="slides/slide13.xml"/><Relationship Id="rId65" Type="http://schemas.openxmlformats.org/officeDocument/2006/relationships/font" Target="fonts/Inconsolata-bold.fntdata"/><Relationship Id="rId24" Type="http://schemas.openxmlformats.org/officeDocument/2006/relationships/slide" Target="slides/slide16.xml"/><Relationship Id="rId68" Type="http://schemas.openxmlformats.org/officeDocument/2006/relationships/font" Target="fonts/Poppins-italic.fntdata"/><Relationship Id="rId23" Type="http://schemas.openxmlformats.org/officeDocument/2006/relationships/slide" Target="slides/slide15.xml"/><Relationship Id="rId67" Type="http://schemas.openxmlformats.org/officeDocument/2006/relationships/font" Target="fonts/Poppins-bold.fntdata"/><Relationship Id="rId60" Type="http://schemas.openxmlformats.org/officeDocument/2006/relationships/font" Target="fonts/Roboto-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bold.fntdata"/><Relationship Id="rId50" Type="http://schemas.openxmlformats.org/officeDocument/2006/relationships/font" Target="fonts/RobotoThin-regular.fntdata"/><Relationship Id="rId53" Type="http://schemas.openxmlformats.org/officeDocument/2006/relationships/font" Target="fonts/RobotoThin-boldItalic.fntdata"/><Relationship Id="rId52" Type="http://schemas.openxmlformats.org/officeDocument/2006/relationships/font" Target="fonts/RobotoThin-italic.fntdata"/><Relationship Id="rId11" Type="http://schemas.openxmlformats.org/officeDocument/2006/relationships/slide" Target="slides/slide3.xml"/><Relationship Id="rId55" Type="http://schemas.openxmlformats.org/officeDocument/2006/relationships/font" Target="fonts/RobotoMedium-bold.fntdata"/><Relationship Id="rId10" Type="http://schemas.openxmlformats.org/officeDocument/2006/relationships/slide" Target="slides/slide2.xml"/><Relationship Id="rId54" Type="http://schemas.openxmlformats.org/officeDocument/2006/relationships/font" Target="fonts/RobotoMedium-regular.fntdata"/><Relationship Id="rId13" Type="http://schemas.openxmlformats.org/officeDocument/2006/relationships/slide" Target="slides/slide5.xml"/><Relationship Id="rId57" Type="http://schemas.openxmlformats.org/officeDocument/2006/relationships/font" Target="fonts/RobotoMedium-boldItalic.fntdata"/><Relationship Id="rId12" Type="http://schemas.openxmlformats.org/officeDocument/2006/relationships/slide" Target="slides/slide4.xml"/><Relationship Id="rId56" Type="http://schemas.openxmlformats.org/officeDocument/2006/relationships/font" Target="fonts/RobotoMedium-italic.fntdata"/><Relationship Id="rId15" Type="http://schemas.openxmlformats.org/officeDocument/2006/relationships/slide" Target="slides/slide7.xml"/><Relationship Id="rId59" Type="http://schemas.openxmlformats.org/officeDocument/2006/relationships/font" Target="fonts/Roboto-bold.fntdata"/><Relationship Id="rId14" Type="http://schemas.openxmlformats.org/officeDocument/2006/relationships/slide" Target="slides/slide6.xml"/><Relationship Id="rId58" Type="http://schemas.openxmlformats.org/officeDocument/2006/relationships/font" Target="fonts/Robo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a515d5e55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a515d5e55a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g1a515d5e55a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a515d5e55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a515d5e55a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g1a515d5e55a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a515d5e55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a515d5e55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g1a515d5e55a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a46828dd5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a46828dd5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g1a46828dd5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a656dcbd28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a656dcbd28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g1a656dcbd28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a46828dd5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a46828dd54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g1a46828dd54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6" name="Google Shape;1566;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a656dcbd2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a656dcbd28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g1a656dcbd28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a2092fd757_1_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a2092fd757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7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png"/><Relationship Id="rId4" Type="http://schemas.openxmlformats.org/officeDocument/2006/relationships/image" Target="../media/image1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0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0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2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4.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6.png"/><Relationship Id="rId4" Type="http://schemas.openxmlformats.org/officeDocument/2006/relationships/image" Target="../media/image1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5.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2.png"/><Relationship Id="rId4" Type="http://schemas.openxmlformats.org/officeDocument/2006/relationships/image" Target="../media/image1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4.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1.png"/><Relationship Id="rId4" Type="http://schemas.openxmlformats.org/officeDocument/2006/relationships/image" Target="../media/image128.png"/><Relationship Id="rId5" Type="http://schemas.openxmlformats.org/officeDocument/2006/relationships/image" Target="../media/image132.png"/><Relationship Id="rId6"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4.png"/><Relationship Id="rId4" Type="http://schemas.openxmlformats.org/officeDocument/2006/relationships/image" Target="../media/image143.png"/><Relationship Id="rId5" Type="http://schemas.openxmlformats.org/officeDocument/2006/relationships/image" Target="../media/image136.png"/><Relationship Id="rId6" Type="http://schemas.openxmlformats.org/officeDocument/2006/relationships/image" Target="../media/image1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 Id="rId3" Type="http://schemas.openxmlformats.org/officeDocument/2006/relationships/image" Target="../media/image1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38.jpg"/><Relationship Id="rId4" Type="http://schemas.openxmlformats.org/officeDocument/2006/relationships/image" Target="../media/image1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4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7.jpg"/><Relationship Id="rId4" Type="http://schemas.openxmlformats.org/officeDocument/2006/relationships/image" Target="../media/image146.jpg"/><Relationship Id="rId5" Type="http://schemas.openxmlformats.org/officeDocument/2006/relationships/image" Target="../media/image1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0.xml"/><Relationship Id="rId3" Type="http://schemas.openxmlformats.org/officeDocument/2006/relationships/image" Target="../media/image1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04.png"/><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Nickolas Garcia, Tony Ayala,</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Erik Bjella, Brendan Boynton,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Ifedapo Ebiesuwa </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id="1397" name="Google Shape;1397;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8" name="Google Shape;1398;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9" name="Google Shape;1399;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0" name="Google Shape;1400;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6" name="Google Shape;1406;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7" name="Google Shape;1407;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8" name="Google Shape;1408;p93"/>
          <p:cNvGraphicFramePr/>
          <p:nvPr/>
        </p:nvGraphicFramePr>
        <p:xfrm>
          <a:off x="1099713" y="3722200"/>
          <a:ext cx="3000000" cy="3000000"/>
        </p:xfrm>
        <a:graphic>
          <a:graphicData uri="http://schemas.openxmlformats.org/drawingml/2006/table">
            <a:tbl>
              <a:tblPr>
                <a:noFill/>
                <a:tableStyleId>{FF837C36-3D5F-4633-A959-6A655AC9A9D2}</a:tableStyleId>
              </a:tblPr>
              <a:tblGrid>
                <a:gridCol w="10878550"/>
                <a:gridCol w="10878550"/>
              </a:tblGrid>
              <a:tr h="9505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442325">
                <a:tc>
                  <a:txBody>
                    <a:bodyPr/>
                    <a:lstStyle/>
                    <a:p>
                      <a:pPr indent="0" lvl="0" marL="0" rtl="0" algn="ctr">
                        <a:spcBef>
                          <a:spcPts val="0"/>
                        </a:spcBef>
                        <a:spcAft>
                          <a:spcPts val="0"/>
                        </a:spcAft>
                        <a:buNone/>
                      </a:pPr>
                      <a:r>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Windows Server Monitoring, Sig Counts</a:t>
                      </a:r>
                      <a:endParaRPr sz="4400">
                        <a:latin typeface="Roboto"/>
                        <a:ea typeface="Roboto"/>
                        <a:cs typeface="Roboto"/>
                        <a:sym typeface="Roboto"/>
                      </a:endParaRPr>
                    </a:p>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serves as an indicator of what actions users are taking specifically and how many of that </a:t>
                      </a:r>
                      <a:r>
                        <a:rPr lang="en-US" sz="4400">
                          <a:latin typeface="Roboto"/>
                          <a:ea typeface="Roboto"/>
                          <a:cs typeface="Roboto"/>
                          <a:sym typeface="Roboto"/>
                        </a:rPr>
                        <a:t>action</a:t>
                      </a:r>
                      <a:r>
                        <a:rPr lang="en-US" sz="4400">
                          <a:latin typeface="Roboto"/>
                          <a:ea typeface="Roboto"/>
                          <a:cs typeface="Roboto"/>
                          <a:sym typeface="Roboto"/>
                        </a:rPr>
                        <a:t> have taken place in a given time frame.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696400">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Windows Server Monitoring, </a:t>
                      </a:r>
                      <a:r>
                        <a:rPr lang="en-US" sz="4400">
                          <a:latin typeface="Roboto"/>
                          <a:ea typeface="Roboto"/>
                          <a:cs typeface="Roboto"/>
                          <a:sym typeface="Roboto"/>
                        </a:rPr>
                        <a:t>Severity Levels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monitors the amount of </a:t>
                      </a:r>
                      <a:r>
                        <a:rPr lang="en-US" sz="4400">
                          <a:latin typeface="Roboto"/>
                          <a:ea typeface="Roboto"/>
                          <a:cs typeface="Roboto"/>
                          <a:sym typeface="Roboto"/>
                        </a:rPr>
                        <a:t>alerts</a:t>
                      </a:r>
                      <a:r>
                        <a:rPr lang="en-US" sz="4400">
                          <a:latin typeface="Roboto"/>
                          <a:ea typeface="Roboto"/>
                          <a:cs typeface="Roboto"/>
                          <a:sym typeface="Roboto"/>
                        </a:rPr>
                        <a:t>, as well as the </a:t>
                      </a:r>
                      <a:r>
                        <a:rPr lang="en-US" sz="4400">
                          <a:latin typeface="Roboto"/>
                          <a:ea typeface="Roboto"/>
                          <a:cs typeface="Roboto"/>
                          <a:sym typeface="Roboto"/>
                        </a:rPr>
                        <a:t>severity</a:t>
                      </a:r>
                      <a:r>
                        <a:rPr lang="en-US" sz="4400">
                          <a:latin typeface="Roboto"/>
                          <a:ea typeface="Roboto"/>
                          <a:cs typeface="Roboto"/>
                          <a:sym typeface="Roboto"/>
                        </a:rPr>
                        <a:t> levels of those alerts based on if they are high risk or informational.</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0500">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Windows Server Monitoring, Windows Activity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counts the amount of failed or </a:t>
                      </a:r>
                      <a:r>
                        <a:rPr lang="en-US" sz="4400">
                          <a:latin typeface="Roboto"/>
                          <a:ea typeface="Roboto"/>
                          <a:cs typeface="Roboto"/>
                          <a:sym typeface="Roboto"/>
                        </a:rPr>
                        <a:t>successful activities taken on the windows Server, to help indicate possible brute force attacks.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5" name="Google Shape;141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6" name="Google Shape;1416;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17" name="Google Shape;1417;p94"/>
          <p:cNvPicPr preferRelativeResize="0"/>
          <p:nvPr/>
        </p:nvPicPr>
        <p:blipFill>
          <a:blip r:embed="rId3">
            <a:alphaModFix/>
          </a:blip>
          <a:stretch>
            <a:fillRect/>
          </a:stretch>
        </p:blipFill>
        <p:spPr>
          <a:xfrm>
            <a:off x="851525" y="1805162"/>
            <a:ext cx="22674600" cy="109239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24" name="Google Shape;1424;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5" name="Google Shape;1425;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26" name="Google Shape;1426;p95"/>
          <p:cNvPicPr preferRelativeResize="0"/>
          <p:nvPr/>
        </p:nvPicPr>
        <p:blipFill>
          <a:blip r:embed="rId3">
            <a:alphaModFix/>
          </a:blip>
          <a:stretch>
            <a:fillRect/>
          </a:stretch>
        </p:blipFill>
        <p:spPr>
          <a:xfrm>
            <a:off x="1051075" y="1811400"/>
            <a:ext cx="22363027" cy="1062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33" name="Google Shape;143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4" name="Google Shape;1434;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35" name="Google Shape;1435;p96"/>
          <p:cNvPicPr preferRelativeResize="0"/>
          <p:nvPr/>
        </p:nvPicPr>
        <p:blipFill>
          <a:blip r:embed="rId3">
            <a:alphaModFix/>
          </a:blip>
          <a:stretch>
            <a:fillRect/>
          </a:stretch>
        </p:blipFill>
        <p:spPr>
          <a:xfrm>
            <a:off x="507975" y="7539075"/>
            <a:ext cx="23361699" cy="4618975"/>
          </a:xfrm>
          <a:prstGeom prst="rect">
            <a:avLst/>
          </a:prstGeom>
          <a:noFill/>
          <a:ln>
            <a:noFill/>
          </a:ln>
        </p:spPr>
      </p:pic>
      <p:pic>
        <p:nvPicPr>
          <p:cNvPr id="1436" name="Google Shape;1436;p96"/>
          <p:cNvPicPr preferRelativeResize="0"/>
          <p:nvPr/>
        </p:nvPicPr>
        <p:blipFill>
          <a:blip r:embed="rId4">
            <a:alphaModFix/>
          </a:blip>
          <a:stretch>
            <a:fillRect/>
          </a:stretch>
        </p:blipFill>
        <p:spPr>
          <a:xfrm>
            <a:off x="441850" y="2287627"/>
            <a:ext cx="23493801" cy="429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43" name="Google Shape;144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4" name="Google Shape;1444;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45" name="Google Shape;1445;p97"/>
          <p:cNvPicPr preferRelativeResize="0"/>
          <p:nvPr/>
        </p:nvPicPr>
        <p:blipFill>
          <a:blip r:embed="rId3">
            <a:alphaModFix/>
          </a:blip>
          <a:stretch>
            <a:fillRect/>
          </a:stretch>
        </p:blipFill>
        <p:spPr>
          <a:xfrm>
            <a:off x="126725" y="2440300"/>
            <a:ext cx="24062623" cy="4112075"/>
          </a:xfrm>
          <a:prstGeom prst="rect">
            <a:avLst/>
          </a:prstGeom>
          <a:noFill/>
          <a:ln>
            <a:noFill/>
          </a:ln>
        </p:spPr>
      </p:pic>
      <p:pic>
        <p:nvPicPr>
          <p:cNvPr id="1446" name="Google Shape;1446;p97"/>
          <p:cNvPicPr preferRelativeResize="0"/>
          <p:nvPr/>
        </p:nvPicPr>
        <p:blipFill>
          <a:blip r:embed="rId4">
            <a:alphaModFix/>
          </a:blip>
          <a:stretch>
            <a:fillRect/>
          </a:stretch>
        </p:blipFill>
        <p:spPr>
          <a:xfrm>
            <a:off x="152400" y="6704775"/>
            <a:ext cx="24036948" cy="482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2" name="Google Shape;1452;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4" name="Google Shape;1454;p98"/>
          <p:cNvGraphicFramePr/>
          <p:nvPr/>
        </p:nvGraphicFramePr>
        <p:xfrm>
          <a:off x="1296213" y="3863700"/>
          <a:ext cx="3000000" cy="3000000"/>
        </p:xfrm>
        <a:graphic>
          <a:graphicData uri="http://schemas.openxmlformats.org/drawingml/2006/table">
            <a:tbl>
              <a:tblPr>
                <a:noFill/>
                <a:tableStyleId>{FF837C36-3D5F-4633-A959-6A655AC9A9D2}</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Above Average Windows Activity Failure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alert is based on the amount of failed windows activity, mainly things like failed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 or so failure in an hour is normal</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triggers at 13 failure in an hour, to make room for human error and trigger on abnormal activity levels</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5" name="Google Shape;1455;p98"/>
          <p:cNvSpPr txBox="1"/>
          <p:nvPr/>
        </p:nvSpPr>
        <p:spPr>
          <a:xfrm>
            <a:off x="2915750" y="937242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This alert exists to very early on notify of possible brute force attempts, or general attempts to password spray, the amount of failures in either case being high, would trigger the alert.</a:t>
            </a:r>
            <a:endParaRPr b="1"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61" name="Google Shape;1461;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2" name="Google Shape;1462;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3" name="Google Shape;1463;p99"/>
          <p:cNvGraphicFramePr/>
          <p:nvPr/>
        </p:nvGraphicFramePr>
        <p:xfrm>
          <a:off x="1296213" y="3863700"/>
          <a:ext cx="3000000" cy="3000000"/>
        </p:xfrm>
        <a:graphic>
          <a:graphicData uri="http://schemas.openxmlformats.org/drawingml/2006/table">
            <a:tbl>
              <a:tblPr>
                <a:noFill/>
                <a:tableStyleId>{FF837C36-3D5F-4633-A959-6A655AC9A9D2}</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Unusually High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alert monitors the amount of logins per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average amount of hourly logins was 18-20 an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Therefore the threshold was set at 23 </a:t>
                      </a:r>
                      <a:r>
                        <a:rPr lang="en-US" sz="4400">
                          <a:latin typeface="Roboto"/>
                          <a:ea typeface="Roboto"/>
                          <a:cs typeface="Roboto"/>
                          <a:sym typeface="Roboto"/>
                        </a:rPr>
                        <a:t>to make room for human error, but still trigger at a suspicious amount of traffic</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4" name="Google Shape;1464;p99"/>
          <p:cNvSpPr txBox="1"/>
          <p:nvPr/>
        </p:nvSpPr>
        <p:spPr>
          <a:xfrm>
            <a:off x="2915775" y="10445850"/>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This alert helps us see if an abnormal amount of accounts are being used or logged into in an hour to catch possible suspicious activity from compromised accounts. </a:t>
            </a:r>
            <a:endParaRPr b="1"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0" name="Google Shape;1470;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1" name="Google Shape;1471;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2" name="Google Shape;1472;p100"/>
          <p:cNvGraphicFramePr/>
          <p:nvPr/>
        </p:nvGraphicFramePr>
        <p:xfrm>
          <a:off x="1296213" y="3863700"/>
          <a:ext cx="3000000" cy="3000000"/>
        </p:xfrm>
        <a:graphic>
          <a:graphicData uri="http://schemas.openxmlformats.org/drawingml/2006/table">
            <a:tbl>
              <a:tblPr>
                <a:noFill/>
                <a:tableStyleId>{FF837C36-3D5F-4633-A959-6A655AC9A9D2}</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Above Average Account Deletion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alert monitors the amount of deleted accounts in an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baseline was set at around 20-22 an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a:t>
                      </a:r>
                      <a:r>
                        <a:rPr lang="en-US" sz="4400">
                          <a:latin typeface="Roboto"/>
                          <a:ea typeface="Roboto"/>
                          <a:cs typeface="Roboto"/>
                          <a:sym typeface="Roboto"/>
                        </a:rPr>
                        <a:t>threshold therefore was set at 25, so that it would trigger around a suspicious increase in activity</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3" name="Google Shape;1473;p100"/>
          <p:cNvSpPr txBox="1"/>
          <p:nvPr/>
        </p:nvSpPr>
        <p:spPr>
          <a:xfrm>
            <a:off x="3892375" y="96407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This pairs well to the second alert, to either show that a malicious actor is using the compromised credentials to delete user accounts, or is making and </a:t>
            </a:r>
            <a:r>
              <a:rPr b="1" lang="en-US" sz="4200"/>
              <a:t>deleting</a:t>
            </a:r>
            <a:r>
              <a:rPr b="1" lang="en-US" sz="4200"/>
              <a:t> multiple accounts in an attempt to compromise the server.</a:t>
            </a:r>
            <a:endParaRPr b="1" sz="4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80" name="Google Shape;148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1" name="Google Shape;1481;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82" name="Google Shape;1482;p101"/>
          <p:cNvPicPr preferRelativeResize="0"/>
          <p:nvPr/>
        </p:nvPicPr>
        <p:blipFill>
          <a:blip r:embed="rId3">
            <a:alphaModFix/>
          </a:blip>
          <a:stretch>
            <a:fillRect/>
          </a:stretch>
        </p:blipFill>
        <p:spPr>
          <a:xfrm>
            <a:off x="3402525" y="2430313"/>
            <a:ext cx="15530729" cy="4980438"/>
          </a:xfrm>
          <a:prstGeom prst="rect">
            <a:avLst/>
          </a:prstGeom>
          <a:noFill/>
          <a:ln>
            <a:noFill/>
          </a:ln>
        </p:spPr>
      </p:pic>
      <p:pic>
        <p:nvPicPr>
          <p:cNvPr id="1483" name="Google Shape;1483;p101"/>
          <p:cNvPicPr preferRelativeResize="0"/>
          <p:nvPr/>
        </p:nvPicPr>
        <p:blipFill>
          <a:blip r:embed="rId4">
            <a:alphaModFix/>
          </a:blip>
          <a:stretch>
            <a:fillRect/>
          </a:stretch>
        </p:blipFill>
        <p:spPr>
          <a:xfrm>
            <a:off x="3402525" y="8417875"/>
            <a:ext cx="15530725" cy="4693200"/>
          </a:xfrm>
          <a:prstGeom prst="rect">
            <a:avLst/>
          </a:prstGeom>
          <a:noFill/>
          <a:ln>
            <a:noFill/>
          </a:ln>
        </p:spPr>
      </p:pic>
      <p:sp>
        <p:nvSpPr>
          <p:cNvPr id="1484" name="Google Shape;1484;p101"/>
          <p:cNvSpPr txBox="1"/>
          <p:nvPr/>
        </p:nvSpPr>
        <p:spPr>
          <a:xfrm>
            <a:off x="2657075" y="1665975"/>
            <a:ext cx="5784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t>Baseline Logs</a:t>
            </a:r>
            <a:endParaRPr sz="5300"/>
          </a:p>
        </p:txBody>
      </p:sp>
      <p:sp>
        <p:nvSpPr>
          <p:cNvPr id="1485" name="Google Shape;1485;p101"/>
          <p:cNvSpPr txBox="1"/>
          <p:nvPr/>
        </p:nvSpPr>
        <p:spPr>
          <a:xfrm>
            <a:off x="1520825" y="7410750"/>
            <a:ext cx="5784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t>Attack Logs</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92" name="Google Shape;1492;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3" name="Google Shape;1493;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94" name="Google Shape;1494;p102"/>
          <p:cNvPicPr preferRelativeResize="0"/>
          <p:nvPr/>
        </p:nvPicPr>
        <p:blipFill>
          <a:blip r:embed="rId3">
            <a:alphaModFix/>
          </a:blip>
          <a:stretch>
            <a:fillRect/>
          </a:stretch>
        </p:blipFill>
        <p:spPr>
          <a:xfrm>
            <a:off x="301475" y="4409338"/>
            <a:ext cx="11801926" cy="5960775"/>
          </a:xfrm>
          <a:prstGeom prst="rect">
            <a:avLst/>
          </a:prstGeom>
          <a:noFill/>
          <a:ln>
            <a:noFill/>
          </a:ln>
        </p:spPr>
      </p:pic>
      <p:pic>
        <p:nvPicPr>
          <p:cNvPr id="1495" name="Google Shape;1495;p102"/>
          <p:cNvPicPr preferRelativeResize="0"/>
          <p:nvPr/>
        </p:nvPicPr>
        <p:blipFill>
          <a:blip r:embed="rId4">
            <a:alphaModFix/>
          </a:blip>
          <a:stretch>
            <a:fillRect/>
          </a:stretch>
        </p:blipFill>
        <p:spPr>
          <a:xfrm>
            <a:off x="13154724" y="4528650"/>
            <a:ext cx="9702100" cy="5841475"/>
          </a:xfrm>
          <a:prstGeom prst="rect">
            <a:avLst/>
          </a:prstGeom>
          <a:noFill/>
          <a:ln>
            <a:noFill/>
          </a:ln>
        </p:spPr>
      </p:pic>
      <p:sp>
        <p:nvSpPr>
          <p:cNvPr id="1496" name="Google Shape;1496;p102"/>
          <p:cNvSpPr txBox="1"/>
          <p:nvPr/>
        </p:nvSpPr>
        <p:spPr>
          <a:xfrm>
            <a:off x="3019000" y="3991500"/>
            <a:ext cx="5784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t>Baseline</a:t>
            </a:r>
            <a:r>
              <a:rPr lang="en-US" sz="4800"/>
              <a:t> Logs</a:t>
            </a:r>
            <a:endParaRPr sz="5300"/>
          </a:p>
        </p:txBody>
      </p:sp>
      <p:sp>
        <p:nvSpPr>
          <p:cNvPr id="1497" name="Google Shape;1497;p102"/>
          <p:cNvSpPr txBox="1"/>
          <p:nvPr/>
        </p:nvSpPr>
        <p:spPr>
          <a:xfrm>
            <a:off x="15113475" y="3991500"/>
            <a:ext cx="5784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t>Attack Logs</a:t>
            </a:r>
            <a:endParaRPr sz="5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3" name="Google Shape;1503;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4" name="Google Shape;1504;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5" name="Google Shape;1505;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11" name="Google Shape;1511;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12" name="Google Shape;1512;p104"/>
          <p:cNvGraphicFramePr/>
          <p:nvPr/>
        </p:nvGraphicFramePr>
        <p:xfrm>
          <a:off x="1190988" y="2295738"/>
          <a:ext cx="3000000" cy="3000000"/>
        </p:xfrm>
        <a:graphic>
          <a:graphicData uri="http://schemas.openxmlformats.org/drawingml/2006/table">
            <a:tbl>
              <a:tblPr>
                <a:noFill/>
                <a:tableStyleId>{FF837C36-3D5F-4633-A959-6A655AC9A9D2}</a:tableStyleId>
              </a:tblPr>
              <a:tblGrid>
                <a:gridCol w="10878550"/>
                <a:gridCol w="10878550"/>
              </a:tblGrid>
              <a:tr h="10773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768375">
                <a:tc>
                  <a:txBody>
                    <a:bodyPr/>
                    <a:lstStyle/>
                    <a:p>
                      <a:pPr indent="0" lvl="0" marL="0" rtl="0" algn="l">
                        <a:spcBef>
                          <a:spcPts val="0"/>
                        </a:spcBef>
                        <a:spcAft>
                          <a:spcPts val="0"/>
                        </a:spcAft>
                        <a:buNone/>
                      </a:pPr>
                      <a:r>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Apache_Logs, Table 1</a:t>
                      </a:r>
                      <a:endParaRPr sz="4400">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Request Method, Domain, Status, clientip, and the relating useragent</a:t>
                      </a:r>
                      <a:endParaRPr sz="4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r>
              <a:tr h="2768375">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Apache_Logs, HTTP Request Methods </a:t>
                      </a:r>
                      <a:endParaRPr sz="4400">
                        <a:solidFill>
                          <a:schemeClr val="dk1"/>
                        </a:solidFill>
                        <a:latin typeface="Roboto"/>
                        <a:ea typeface="Roboto"/>
                        <a:cs typeface="Roboto"/>
                        <a:sym typeface="Roboto"/>
                      </a:endParaRPr>
                    </a:p>
                    <a:p>
                      <a:pPr indent="0" lvl="0" marL="0" rtl="0" algn="ctr">
                        <a:spcBef>
                          <a:spcPts val="0"/>
                        </a:spcBef>
                        <a:spcAft>
                          <a:spcPts val="0"/>
                        </a:spcAft>
                        <a:buNone/>
                      </a:pPr>
                      <a:r>
                        <a:rPr lang="en-US" sz="4400">
                          <a:solidFill>
                            <a:schemeClr val="dk1"/>
                          </a:solidFill>
                          <a:latin typeface="Roboto"/>
                          <a:ea typeface="Roboto"/>
                          <a:cs typeface="Roboto"/>
                          <a:sym typeface="Roboto"/>
                        </a:rPr>
                        <a:t>per hour</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Count of GET, POST, HEAD and OPTIONS request per hour</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22875">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Apache_Logs, Total Count by Country</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Stats of traffic per Country</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22875">
                <a:tc>
                  <a:txBody>
                    <a:bodyPr/>
                    <a:lstStyle/>
                    <a:p>
                      <a:pPr indent="0" lvl="0" marL="0" rtl="0" algn="ctr">
                        <a:spcBef>
                          <a:spcPts val="0"/>
                        </a:spcBef>
                        <a:spcAft>
                          <a:spcPts val="0"/>
                        </a:spcAft>
                        <a:buNone/>
                      </a:pPr>
                      <a:r>
                        <a:rPr lang="en-US" sz="4400">
                          <a:latin typeface="Roboto"/>
                          <a:ea typeface="Roboto"/>
                          <a:cs typeface="Roboto"/>
                          <a:sym typeface="Roboto"/>
                        </a:rPr>
                        <a:t>Apache_Logs, Top Ten Domains</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and Percentage of Top Ten Domains on VSI Server</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19" name="Google Shape;151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0" name="Google Shape;1520;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21" name="Google Shape;1521;p105"/>
          <p:cNvPicPr preferRelativeResize="0"/>
          <p:nvPr/>
        </p:nvPicPr>
        <p:blipFill>
          <a:blip r:embed="rId3">
            <a:alphaModFix/>
          </a:blip>
          <a:stretch>
            <a:fillRect/>
          </a:stretch>
        </p:blipFill>
        <p:spPr>
          <a:xfrm>
            <a:off x="878788" y="2907713"/>
            <a:ext cx="22619926" cy="8718850"/>
          </a:xfrm>
          <a:prstGeom prst="rect">
            <a:avLst/>
          </a:prstGeom>
          <a:noFill/>
          <a:ln>
            <a:noFill/>
          </a:ln>
        </p:spPr>
      </p:pic>
      <p:sp>
        <p:nvSpPr>
          <p:cNvPr id="1522" name="Google Shape;1522;p105"/>
          <p:cNvSpPr txBox="1"/>
          <p:nvPr/>
        </p:nvSpPr>
        <p:spPr>
          <a:xfrm>
            <a:off x="878800" y="2286775"/>
            <a:ext cx="289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Apache_Logs, Table 1</a:t>
            </a:r>
            <a:endParaRPr b="1"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29" name="Google Shape;1529;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0" name="Google Shape;1530;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1" name="Google Shape;1531;p106"/>
          <p:cNvSpPr txBox="1"/>
          <p:nvPr/>
        </p:nvSpPr>
        <p:spPr>
          <a:xfrm>
            <a:off x="897900" y="2220300"/>
            <a:ext cx="613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Apache_Logs, HTTP REQUEST METHODS per hour</a:t>
            </a:r>
            <a:endParaRPr b="1" sz="1600"/>
          </a:p>
        </p:txBody>
      </p:sp>
      <p:pic>
        <p:nvPicPr>
          <p:cNvPr id="1532" name="Google Shape;1532;p106"/>
          <p:cNvPicPr preferRelativeResize="0"/>
          <p:nvPr/>
        </p:nvPicPr>
        <p:blipFill>
          <a:blip r:embed="rId3">
            <a:alphaModFix/>
          </a:blip>
          <a:stretch>
            <a:fillRect/>
          </a:stretch>
        </p:blipFill>
        <p:spPr>
          <a:xfrm>
            <a:off x="891413" y="2864625"/>
            <a:ext cx="22594683" cy="88050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39" name="Google Shape;1539;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0" name="Google Shape;1540;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1" name="Google Shape;1541;p107"/>
          <p:cNvSpPr txBox="1"/>
          <p:nvPr/>
        </p:nvSpPr>
        <p:spPr>
          <a:xfrm>
            <a:off x="764100" y="1847450"/>
            <a:ext cx="668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Apache_Logs, Total Count by Country</a:t>
            </a:r>
            <a:endParaRPr b="1" sz="1600"/>
          </a:p>
        </p:txBody>
      </p:sp>
      <p:pic>
        <p:nvPicPr>
          <p:cNvPr id="1542" name="Google Shape;1542;p107"/>
          <p:cNvPicPr preferRelativeResize="0"/>
          <p:nvPr/>
        </p:nvPicPr>
        <p:blipFill>
          <a:blip r:embed="rId3">
            <a:alphaModFix/>
          </a:blip>
          <a:stretch>
            <a:fillRect/>
          </a:stretch>
        </p:blipFill>
        <p:spPr>
          <a:xfrm>
            <a:off x="764025" y="8610137"/>
            <a:ext cx="22849448" cy="4337096"/>
          </a:xfrm>
          <a:prstGeom prst="rect">
            <a:avLst/>
          </a:prstGeom>
          <a:noFill/>
          <a:ln>
            <a:noFill/>
          </a:ln>
        </p:spPr>
      </p:pic>
      <p:pic>
        <p:nvPicPr>
          <p:cNvPr id="1543" name="Google Shape;1543;p107"/>
          <p:cNvPicPr preferRelativeResize="0"/>
          <p:nvPr/>
        </p:nvPicPr>
        <p:blipFill>
          <a:blip r:embed="rId4">
            <a:alphaModFix/>
          </a:blip>
          <a:stretch>
            <a:fillRect/>
          </a:stretch>
        </p:blipFill>
        <p:spPr>
          <a:xfrm>
            <a:off x="764100" y="2356300"/>
            <a:ext cx="22849451" cy="5488288"/>
          </a:xfrm>
          <a:prstGeom prst="rect">
            <a:avLst/>
          </a:prstGeom>
          <a:noFill/>
          <a:ln>
            <a:noFill/>
          </a:ln>
        </p:spPr>
      </p:pic>
      <p:sp>
        <p:nvSpPr>
          <p:cNvPr id="1544" name="Google Shape;1544;p107"/>
          <p:cNvSpPr txBox="1"/>
          <p:nvPr/>
        </p:nvSpPr>
        <p:spPr>
          <a:xfrm>
            <a:off x="764100" y="8015200"/>
            <a:ext cx="354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Apache_Logs, Top Ten Domains</a:t>
            </a:r>
            <a:endParaRPr b="1"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50" name="Google Shape;1550;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1" name="Google Shape;1551;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Alert: Country Location is not United States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52" name="Google Shape;1552;p108"/>
          <p:cNvGraphicFramePr/>
          <p:nvPr/>
        </p:nvGraphicFramePr>
        <p:xfrm>
          <a:off x="1296213" y="3863700"/>
          <a:ext cx="3000000" cy="3000000"/>
        </p:xfrm>
        <a:graphic>
          <a:graphicData uri="http://schemas.openxmlformats.org/drawingml/2006/table">
            <a:tbl>
              <a:tblPr>
                <a:noFill/>
                <a:tableStyleId>{FF837C36-3D5F-4633-A959-6A655AC9A9D2}</a:tableStyleId>
              </a:tblPr>
              <a:tblGrid>
                <a:gridCol w="5439275"/>
                <a:gridCol w="5439275"/>
                <a:gridCol w="5439275"/>
                <a:gridCol w="5439275"/>
              </a:tblGrid>
              <a:tr h="2004425">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13425">
                <a:tc>
                  <a:txBody>
                    <a:bodyPr/>
                    <a:lstStyle/>
                    <a:p>
                      <a:pPr indent="0" lvl="0" marL="0" rtl="0" algn="ctr">
                        <a:spcBef>
                          <a:spcPts val="0"/>
                        </a:spcBef>
                        <a:spcAft>
                          <a:spcPts val="0"/>
                        </a:spcAft>
                        <a:buNone/>
                      </a:pPr>
                      <a:r>
                        <a:rPr lang="en-US" sz="4400">
                          <a:latin typeface="Roboto"/>
                          <a:ea typeface="Roboto"/>
                          <a:cs typeface="Roboto"/>
                          <a:sym typeface="Roboto"/>
                        </a:rPr>
                        <a:t>Country Location is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not United States</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iplocation based on clientip is not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United States</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ipl</a:t>
                      </a:r>
                      <a:r>
                        <a:rPr lang="en-US" sz="4400">
                          <a:latin typeface="Roboto"/>
                          <a:ea typeface="Roboto"/>
                          <a:cs typeface="Roboto"/>
                          <a:sym typeface="Roboto"/>
                        </a:rPr>
                        <a:t>ocation not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United States</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when clientip iplocation is not in the United States send stats to SOC@VSI-company.com</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3" name="Google Shape;1553;p108"/>
          <p:cNvSpPr txBox="1"/>
          <p:nvPr/>
        </p:nvSpPr>
        <p:spPr>
          <a:xfrm>
            <a:off x="1461175" y="10593575"/>
            <a:ext cx="214272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t>JUSTIFICATION: Regular usage from VSI administrative locations are in the United States. The rumors of JobeCorp launching </a:t>
            </a:r>
            <a:r>
              <a:rPr b="1" lang="en-US" sz="4200"/>
              <a:t>cyber attacks</a:t>
            </a:r>
            <a:r>
              <a:rPr b="1" lang="en-US" sz="4200"/>
              <a:t> to disrupt VSI business will come from outside of our known location</a:t>
            </a:r>
            <a:endParaRPr b="1"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59" name="Google Shape;1559;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0" name="Google Shape;1560;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Alert: GET &amp; POST Request per hour</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1" name="Google Shape;1561;p109"/>
          <p:cNvGraphicFramePr/>
          <p:nvPr/>
        </p:nvGraphicFramePr>
        <p:xfrm>
          <a:off x="1296213" y="3863700"/>
          <a:ext cx="3000000" cy="3000000"/>
        </p:xfrm>
        <a:graphic>
          <a:graphicData uri="http://schemas.openxmlformats.org/drawingml/2006/table">
            <a:tbl>
              <a:tblPr>
                <a:noFill/>
                <a:tableStyleId>{FF837C36-3D5F-4633-A959-6A655AC9A9D2}</a:tableStyleId>
              </a:tblPr>
              <a:tblGrid>
                <a:gridCol w="5439275"/>
                <a:gridCol w="5439275"/>
                <a:gridCol w="5439275"/>
                <a:gridCol w="5439275"/>
              </a:tblGrid>
              <a:tr h="2004425">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13425">
                <a:tc>
                  <a:txBody>
                    <a:bodyPr/>
                    <a:lstStyle/>
                    <a:p>
                      <a:pPr indent="0" lvl="0" marL="0" rtl="0" algn="ctr">
                        <a:spcBef>
                          <a:spcPts val="0"/>
                        </a:spcBef>
                        <a:spcAft>
                          <a:spcPts val="0"/>
                        </a:spcAft>
                        <a:buNone/>
                      </a:pPr>
                      <a:r>
                        <a:rPr lang="en-US" sz="4400">
                          <a:latin typeface="Roboto"/>
                          <a:ea typeface="Roboto"/>
                          <a:cs typeface="Roboto"/>
                          <a:sym typeface="Roboto"/>
                        </a:rPr>
                        <a:t>GET Request has exceeded baseline</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GET Request per hour has exceeded established baseline</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73 - 130 GET Request per hour</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140 GET Request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13425">
                <a:tc>
                  <a:txBody>
                    <a:bodyPr/>
                    <a:lstStyle/>
                    <a:p>
                      <a:pPr indent="0" lvl="0" marL="0" rtl="0" algn="ctr">
                        <a:spcBef>
                          <a:spcPts val="0"/>
                        </a:spcBef>
                        <a:spcAft>
                          <a:spcPts val="0"/>
                        </a:spcAft>
                        <a:buNone/>
                      </a:pPr>
                      <a:r>
                        <a:rPr lang="en-US" sz="4400">
                          <a:latin typeface="Roboto"/>
                          <a:ea typeface="Roboto"/>
                          <a:cs typeface="Roboto"/>
                          <a:sym typeface="Roboto"/>
                        </a:rPr>
                        <a:t>POST Request has exceeded baseline</a:t>
                      </a:r>
                      <a:endParaRPr sz="4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POST Request per hour has exceeded established baseline</a:t>
                      </a:r>
                      <a:endParaRPr sz="4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0 - 7 POST Request per hour</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 Request per hour</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2" name="Google Shape;1562;p109"/>
          <p:cNvSpPr txBox="1"/>
          <p:nvPr/>
        </p:nvSpPr>
        <p:spPr>
          <a:xfrm>
            <a:off x="2758400" y="10779625"/>
            <a:ext cx="16564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t>JUSTIFICATION: Threshold is set to avoid false negatives and alert our SOC team that irregular activity is happening on our Apache Server</a:t>
            </a:r>
            <a:endParaRPr b="1"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a:t>
            </a:r>
            <a:r>
              <a:rPr lang="en-US"/>
              <a:t>-Apache</a:t>
            </a:r>
            <a:endParaRPr/>
          </a:p>
        </p:txBody>
      </p:sp>
      <p:sp>
        <p:nvSpPr>
          <p:cNvPr id="1569" name="Google Shape;1569;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0" name="Google Shape;1570;p11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71" name="Google Shape;1571;p110"/>
          <p:cNvPicPr preferRelativeResize="0"/>
          <p:nvPr/>
        </p:nvPicPr>
        <p:blipFill>
          <a:blip r:embed="rId3">
            <a:alphaModFix/>
          </a:blip>
          <a:stretch>
            <a:fillRect/>
          </a:stretch>
        </p:blipFill>
        <p:spPr>
          <a:xfrm>
            <a:off x="2585313" y="3554475"/>
            <a:ext cx="8015122" cy="7682957"/>
          </a:xfrm>
          <a:prstGeom prst="rect">
            <a:avLst/>
          </a:prstGeom>
          <a:noFill/>
          <a:ln>
            <a:noFill/>
          </a:ln>
        </p:spPr>
      </p:pic>
      <p:pic>
        <p:nvPicPr>
          <p:cNvPr id="1572" name="Google Shape;1572;p110"/>
          <p:cNvPicPr preferRelativeResize="0"/>
          <p:nvPr/>
        </p:nvPicPr>
        <p:blipFill>
          <a:blip r:embed="rId4">
            <a:alphaModFix/>
          </a:blip>
          <a:stretch>
            <a:fillRect/>
          </a:stretch>
        </p:blipFill>
        <p:spPr>
          <a:xfrm>
            <a:off x="13448537" y="3548226"/>
            <a:ext cx="8461824" cy="7695449"/>
          </a:xfrm>
          <a:prstGeom prst="rect">
            <a:avLst/>
          </a:prstGeom>
          <a:noFill/>
          <a:ln>
            <a:noFill/>
          </a:ln>
        </p:spPr>
      </p:pic>
      <p:sp>
        <p:nvSpPr>
          <p:cNvPr id="1573" name="Google Shape;1573;p110"/>
          <p:cNvSpPr txBox="1"/>
          <p:nvPr/>
        </p:nvSpPr>
        <p:spPr>
          <a:xfrm>
            <a:off x="4370463" y="2533375"/>
            <a:ext cx="444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404 STATUS TOTAL During Regular Activity</a:t>
            </a:r>
            <a:endParaRPr b="1" sz="1600"/>
          </a:p>
        </p:txBody>
      </p:sp>
      <p:sp>
        <p:nvSpPr>
          <p:cNvPr id="1574" name="Google Shape;1574;p110"/>
          <p:cNvSpPr txBox="1"/>
          <p:nvPr/>
        </p:nvSpPr>
        <p:spPr>
          <a:xfrm>
            <a:off x="15457038" y="2533375"/>
            <a:ext cx="444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404 STATUS TOTAL During Attack Activity</a:t>
            </a:r>
            <a:endParaRPr b="1"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Dashboard-Apache</a:t>
            </a:r>
            <a:endParaRPr/>
          </a:p>
        </p:txBody>
      </p:sp>
      <p:sp>
        <p:nvSpPr>
          <p:cNvPr id="1581" name="Google Shape;1581;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2" name="Google Shape;1582;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83" name="Google Shape;1583;p111"/>
          <p:cNvPicPr preferRelativeResize="0"/>
          <p:nvPr/>
        </p:nvPicPr>
        <p:blipFill>
          <a:blip r:embed="rId3">
            <a:alphaModFix/>
          </a:blip>
          <a:stretch>
            <a:fillRect/>
          </a:stretch>
        </p:blipFill>
        <p:spPr>
          <a:xfrm>
            <a:off x="776400" y="2349587"/>
            <a:ext cx="12111190" cy="4747800"/>
          </a:xfrm>
          <a:prstGeom prst="rect">
            <a:avLst/>
          </a:prstGeom>
          <a:noFill/>
          <a:ln>
            <a:noFill/>
          </a:ln>
        </p:spPr>
      </p:pic>
      <p:sp>
        <p:nvSpPr>
          <p:cNvPr id="1584" name="Google Shape;1584;p111"/>
          <p:cNvSpPr/>
          <p:nvPr/>
        </p:nvSpPr>
        <p:spPr>
          <a:xfrm>
            <a:off x="744425" y="2233275"/>
            <a:ext cx="12111300" cy="486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pic>
        <p:nvPicPr>
          <p:cNvPr id="1585" name="Google Shape;1585;p111"/>
          <p:cNvPicPr preferRelativeResize="0"/>
          <p:nvPr/>
        </p:nvPicPr>
        <p:blipFill>
          <a:blip r:embed="rId4">
            <a:alphaModFix/>
          </a:blip>
          <a:stretch>
            <a:fillRect/>
          </a:stretch>
        </p:blipFill>
        <p:spPr>
          <a:xfrm>
            <a:off x="13600173" y="2233275"/>
            <a:ext cx="10046026" cy="4864200"/>
          </a:xfrm>
          <a:prstGeom prst="rect">
            <a:avLst/>
          </a:prstGeom>
          <a:noFill/>
          <a:ln>
            <a:noFill/>
          </a:ln>
        </p:spPr>
      </p:pic>
      <p:pic>
        <p:nvPicPr>
          <p:cNvPr id="1586" name="Google Shape;1586;p111"/>
          <p:cNvPicPr preferRelativeResize="0"/>
          <p:nvPr/>
        </p:nvPicPr>
        <p:blipFill>
          <a:blip r:embed="rId5">
            <a:alphaModFix/>
          </a:blip>
          <a:stretch>
            <a:fillRect/>
          </a:stretch>
        </p:blipFill>
        <p:spPr>
          <a:xfrm>
            <a:off x="14843749" y="7130575"/>
            <a:ext cx="8802451" cy="5947399"/>
          </a:xfrm>
          <a:prstGeom prst="rect">
            <a:avLst/>
          </a:prstGeom>
          <a:noFill/>
          <a:ln>
            <a:noFill/>
          </a:ln>
        </p:spPr>
      </p:pic>
      <p:pic>
        <p:nvPicPr>
          <p:cNvPr id="1587" name="Google Shape;1587;p111"/>
          <p:cNvPicPr preferRelativeResize="0"/>
          <p:nvPr/>
        </p:nvPicPr>
        <p:blipFill>
          <a:blip r:embed="rId6">
            <a:alphaModFix/>
          </a:blip>
          <a:stretch>
            <a:fillRect/>
          </a:stretch>
        </p:blipFill>
        <p:spPr>
          <a:xfrm>
            <a:off x="1520825" y="7249838"/>
            <a:ext cx="11329189" cy="5708791"/>
          </a:xfrm>
          <a:prstGeom prst="rect">
            <a:avLst/>
          </a:prstGeom>
          <a:noFill/>
          <a:ln>
            <a:noFill/>
          </a:ln>
        </p:spPr>
      </p:pic>
      <p:sp>
        <p:nvSpPr>
          <p:cNvPr id="1588" name="Google Shape;1588;p111"/>
          <p:cNvSpPr txBox="1"/>
          <p:nvPr/>
        </p:nvSpPr>
        <p:spPr>
          <a:xfrm>
            <a:off x="776400" y="1796925"/>
            <a:ext cx="323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HTTP REQUEST METHODS</a:t>
            </a:r>
            <a:endParaRPr b="1" sz="1600"/>
          </a:p>
        </p:txBody>
      </p:sp>
      <p:sp>
        <p:nvSpPr>
          <p:cNvPr id="1589" name="Google Shape;1589;p111"/>
          <p:cNvSpPr txBox="1"/>
          <p:nvPr/>
        </p:nvSpPr>
        <p:spPr>
          <a:xfrm>
            <a:off x="13600175" y="1799975"/>
            <a:ext cx="29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GEOGRAPHICAL MAP</a:t>
            </a:r>
            <a:endParaRPr b="1" sz="1600"/>
          </a:p>
        </p:txBody>
      </p:sp>
      <p:sp>
        <p:nvSpPr>
          <p:cNvPr id="1590" name="Google Shape;1590;p111"/>
          <p:cNvSpPr txBox="1"/>
          <p:nvPr/>
        </p:nvSpPr>
        <p:spPr>
          <a:xfrm>
            <a:off x="776400" y="7454000"/>
            <a:ext cx="33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USERAGENT</a:t>
            </a:r>
            <a:endParaRPr b="1" sz="1600"/>
          </a:p>
        </p:txBody>
      </p:sp>
      <p:sp>
        <p:nvSpPr>
          <p:cNvPr id="1591" name="Google Shape;1591;p111"/>
          <p:cNvSpPr txBox="1"/>
          <p:nvPr/>
        </p:nvSpPr>
        <p:spPr>
          <a:xfrm>
            <a:off x="13600175" y="7455525"/>
            <a:ext cx="8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URI</a:t>
            </a:r>
            <a:endParaRPr b="1" sz="1600"/>
          </a:p>
        </p:txBody>
      </p:sp>
      <p:sp>
        <p:nvSpPr>
          <p:cNvPr id="1592" name="Google Shape;1592;p111"/>
          <p:cNvSpPr/>
          <p:nvPr/>
        </p:nvSpPr>
        <p:spPr>
          <a:xfrm>
            <a:off x="20335875" y="8029575"/>
            <a:ext cx="985800" cy="19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99" name="Google Shape;1599;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0" name="Google Shape;1600;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601" name="Google Shape;1601;p112"/>
          <p:cNvPicPr preferRelativeResize="0"/>
          <p:nvPr/>
        </p:nvPicPr>
        <p:blipFill>
          <a:blip r:embed="rId3">
            <a:alphaModFix/>
          </a:blip>
          <a:stretch>
            <a:fillRect/>
          </a:stretch>
        </p:blipFill>
        <p:spPr>
          <a:xfrm>
            <a:off x="921200" y="2654611"/>
            <a:ext cx="11558248" cy="4520575"/>
          </a:xfrm>
          <a:prstGeom prst="rect">
            <a:avLst/>
          </a:prstGeom>
          <a:noFill/>
          <a:ln>
            <a:noFill/>
          </a:ln>
        </p:spPr>
      </p:pic>
      <p:pic>
        <p:nvPicPr>
          <p:cNvPr id="1602" name="Google Shape;1602;p112"/>
          <p:cNvPicPr preferRelativeResize="0"/>
          <p:nvPr/>
        </p:nvPicPr>
        <p:blipFill>
          <a:blip r:embed="rId4">
            <a:alphaModFix/>
          </a:blip>
          <a:stretch>
            <a:fillRect/>
          </a:stretch>
        </p:blipFill>
        <p:spPr>
          <a:xfrm>
            <a:off x="13227200" y="2334650"/>
            <a:ext cx="10419002" cy="4593515"/>
          </a:xfrm>
          <a:prstGeom prst="rect">
            <a:avLst/>
          </a:prstGeom>
          <a:noFill/>
          <a:ln>
            <a:noFill/>
          </a:ln>
        </p:spPr>
      </p:pic>
      <p:pic>
        <p:nvPicPr>
          <p:cNvPr id="1603" name="Google Shape;1603;p112"/>
          <p:cNvPicPr preferRelativeResize="0"/>
          <p:nvPr/>
        </p:nvPicPr>
        <p:blipFill>
          <a:blip r:embed="rId5">
            <a:alphaModFix/>
          </a:blip>
          <a:stretch>
            <a:fillRect/>
          </a:stretch>
        </p:blipFill>
        <p:spPr>
          <a:xfrm>
            <a:off x="14401419" y="7004375"/>
            <a:ext cx="8070556" cy="6030499"/>
          </a:xfrm>
          <a:prstGeom prst="rect">
            <a:avLst/>
          </a:prstGeom>
          <a:noFill/>
          <a:ln>
            <a:noFill/>
          </a:ln>
        </p:spPr>
      </p:pic>
      <p:pic>
        <p:nvPicPr>
          <p:cNvPr id="1604" name="Google Shape;1604;p112"/>
          <p:cNvPicPr preferRelativeResize="0"/>
          <p:nvPr/>
        </p:nvPicPr>
        <p:blipFill>
          <a:blip r:embed="rId6">
            <a:alphaModFix/>
          </a:blip>
          <a:stretch>
            <a:fillRect/>
          </a:stretch>
        </p:blipFill>
        <p:spPr>
          <a:xfrm>
            <a:off x="641275" y="7080586"/>
            <a:ext cx="13196218" cy="5631081"/>
          </a:xfrm>
          <a:prstGeom prst="rect">
            <a:avLst/>
          </a:prstGeom>
          <a:noFill/>
          <a:ln>
            <a:noFill/>
          </a:ln>
        </p:spPr>
      </p:pic>
      <p:sp>
        <p:nvSpPr>
          <p:cNvPr id="1605" name="Google Shape;1605;p112"/>
          <p:cNvSpPr txBox="1"/>
          <p:nvPr/>
        </p:nvSpPr>
        <p:spPr>
          <a:xfrm>
            <a:off x="1007700" y="1847450"/>
            <a:ext cx="309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HTTP REQUEST </a:t>
            </a:r>
            <a:r>
              <a:rPr b="1" lang="en-US" sz="1600"/>
              <a:t>METHODS</a:t>
            </a:r>
            <a:endParaRPr b="1" sz="1600"/>
          </a:p>
        </p:txBody>
      </p:sp>
      <p:sp>
        <p:nvSpPr>
          <p:cNvPr id="1606" name="Google Shape;1606;p112"/>
          <p:cNvSpPr txBox="1"/>
          <p:nvPr/>
        </p:nvSpPr>
        <p:spPr>
          <a:xfrm>
            <a:off x="13174825" y="1828800"/>
            <a:ext cx="29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GEOGRAPHICAL MAP</a:t>
            </a:r>
            <a:endParaRPr b="1" sz="1600"/>
          </a:p>
        </p:txBody>
      </p:sp>
      <p:sp>
        <p:nvSpPr>
          <p:cNvPr id="1607" name="Google Shape;1607;p112"/>
          <p:cNvSpPr txBox="1"/>
          <p:nvPr/>
        </p:nvSpPr>
        <p:spPr>
          <a:xfrm>
            <a:off x="1082350" y="7501800"/>
            <a:ext cx="33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USERAGENT</a:t>
            </a:r>
            <a:endParaRPr b="1" sz="1600"/>
          </a:p>
        </p:txBody>
      </p:sp>
      <p:sp>
        <p:nvSpPr>
          <p:cNvPr id="1608" name="Google Shape;1608;p112"/>
          <p:cNvSpPr txBox="1"/>
          <p:nvPr/>
        </p:nvSpPr>
        <p:spPr>
          <a:xfrm>
            <a:off x="13324125" y="7408500"/>
            <a:ext cx="8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URI</a:t>
            </a:r>
            <a:endParaRPr b="1" sz="1600"/>
          </a:p>
        </p:txBody>
      </p:sp>
      <p:sp>
        <p:nvSpPr>
          <p:cNvPr id="1609" name="Google Shape;1609;p112"/>
          <p:cNvSpPr/>
          <p:nvPr/>
        </p:nvSpPr>
        <p:spPr>
          <a:xfrm>
            <a:off x="20754975" y="12382500"/>
            <a:ext cx="1585800" cy="18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2"/>
          <p:cNvSpPr/>
          <p:nvPr/>
        </p:nvSpPr>
        <p:spPr>
          <a:xfrm>
            <a:off x="20759750" y="8553450"/>
            <a:ext cx="1005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2"/>
          <p:cNvSpPr/>
          <p:nvPr/>
        </p:nvSpPr>
        <p:spPr>
          <a:xfrm>
            <a:off x="10058400" y="7620000"/>
            <a:ext cx="25383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2"/>
          <p:cNvSpPr/>
          <p:nvPr/>
        </p:nvSpPr>
        <p:spPr>
          <a:xfrm>
            <a:off x="10053650" y="10382250"/>
            <a:ext cx="29112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1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18" name="Google Shape;1618;p11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9" name="Google Shape;1619;p11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20" name="Google Shape;1620;p11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26" name="Google Shape;1626;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7" name="Google Shape;1627;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2AM on March 25, 2020 there were 94 events labeled “account successfully logged on”.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8AM there was a significant increase of failed attempts (35 compared to at most 8 in other hours).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9AM </a:t>
            </a:r>
            <a:r>
              <a:rPr lang="en-US" sz="4400">
                <a:solidFill>
                  <a:schemeClr val="dk1"/>
                </a:solidFill>
              </a:rPr>
              <a:t>March 25, 2020 </a:t>
            </a:r>
            <a:r>
              <a:rPr lang="en-US" sz="4400">
                <a:solidFill>
                  <a:schemeClr val="dk1"/>
                </a:solidFill>
              </a:rPr>
              <a:t>there were 70 successfully logged on.  The highest up until that point was 25.</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 8PM there was a significant increase in Post requests (1,296, the next closest was 7).</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Our thresholds were accurate and do not need any adjusting at this time.</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5"/>
          <p:cNvSpPr txBox="1"/>
          <p:nvPr>
            <p:ph idx="3" type="body"/>
          </p:nvPr>
        </p:nvSpPr>
        <p:spPr>
          <a:xfrm>
            <a:off x="717350" y="214515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From 1-2AM on March 25, 2020 user_a experienced a brute force attack which resulted in user being locked out</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At 9AM on March 25, 2020 user_k was compromised with repeated attempts to reset user account password.</a:t>
            </a:r>
            <a:endParaRPr sz="4400">
              <a:solidFill>
                <a:schemeClr val="dk1"/>
              </a:solidFill>
            </a:endParaRPr>
          </a:p>
        </p:txBody>
      </p:sp>
      <p:pic>
        <p:nvPicPr>
          <p:cNvPr id="1633" name="Google Shape;1633;p115"/>
          <p:cNvPicPr preferRelativeResize="0"/>
          <p:nvPr/>
        </p:nvPicPr>
        <p:blipFill>
          <a:blip r:embed="rId3">
            <a:alphaModFix/>
          </a:blip>
          <a:stretch>
            <a:fillRect/>
          </a:stretch>
        </p:blipFill>
        <p:spPr>
          <a:xfrm>
            <a:off x="12599750" y="7485175"/>
            <a:ext cx="10767000" cy="6246274"/>
          </a:xfrm>
          <a:prstGeom prst="rect">
            <a:avLst/>
          </a:prstGeom>
          <a:noFill/>
          <a:ln>
            <a:noFill/>
          </a:ln>
        </p:spPr>
      </p:pic>
      <p:sp>
        <p:nvSpPr>
          <p:cNvPr id="1634" name="Google Shape;1634;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35" name="Google Shape;1635;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36" name="Google Shape;1636;p115"/>
          <p:cNvPicPr preferRelativeResize="0"/>
          <p:nvPr/>
        </p:nvPicPr>
        <p:blipFill>
          <a:blip r:embed="rId4">
            <a:alphaModFix/>
          </a:blip>
          <a:stretch>
            <a:fillRect/>
          </a:stretch>
        </p:blipFill>
        <p:spPr>
          <a:xfrm>
            <a:off x="717425" y="7485175"/>
            <a:ext cx="14866001" cy="5581725"/>
          </a:xfrm>
          <a:prstGeom prst="rect">
            <a:avLst/>
          </a:prstGeom>
          <a:noFill/>
          <a:ln>
            <a:noFill/>
          </a:ln>
        </p:spPr>
      </p:pic>
      <p:cxnSp>
        <p:nvCxnSpPr>
          <p:cNvPr id="1637" name="Google Shape;1637;p115"/>
          <p:cNvCxnSpPr/>
          <p:nvPr/>
        </p:nvCxnSpPr>
        <p:spPr>
          <a:xfrm flipH="1">
            <a:off x="3091050" y="9508900"/>
            <a:ext cx="558000" cy="364800"/>
          </a:xfrm>
          <a:prstGeom prst="straightConnector1">
            <a:avLst/>
          </a:prstGeom>
          <a:noFill/>
          <a:ln cap="flat" cmpd="sng" w="38100">
            <a:solidFill>
              <a:srgbClr val="FF0000"/>
            </a:solidFill>
            <a:prstDash val="solid"/>
            <a:round/>
            <a:headEnd len="med" w="med" type="none"/>
            <a:tailEnd len="med" w="med" type="triangle"/>
          </a:ln>
        </p:spPr>
      </p:cxnSp>
      <p:sp>
        <p:nvSpPr>
          <p:cNvPr id="1638" name="Google Shape;1638;p115"/>
          <p:cNvSpPr txBox="1"/>
          <p:nvPr/>
        </p:nvSpPr>
        <p:spPr>
          <a:xfrm>
            <a:off x="3649050" y="9294250"/>
            <a:ext cx="26403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User Account Locked Out</a:t>
            </a:r>
            <a:endParaRPr/>
          </a:p>
        </p:txBody>
      </p:sp>
      <p:cxnSp>
        <p:nvCxnSpPr>
          <p:cNvPr id="1639" name="Google Shape;1639;p115"/>
          <p:cNvCxnSpPr/>
          <p:nvPr/>
        </p:nvCxnSpPr>
        <p:spPr>
          <a:xfrm flipH="1">
            <a:off x="8822125" y="8628850"/>
            <a:ext cx="1030200" cy="386400"/>
          </a:xfrm>
          <a:prstGeom prst="straightConnector1">
            <a:avLst/>
          </a:prstGeom>
          <a:noFill/>
          <a:ln cap="flat" cmpd="sng" w="38100">
            <a:solidFill>
              <a:srgbClr val="FF0000"/>
            </a:solidFill>
            <a:prstDash val="solid"/>
            <a:round/>
            <a:headEnd len="med" w="med" type="none"/>
            <a:tailEnd len="med" w="med" type="triangle"/>
          </a:ln>
        </p:spPr>
      </p:cxnSp>
      <p:sp>
        <p:nvSpPr>
          <p:cNvPr id="1640" name="Google Shape;1640;p115"/>
          <p:cNvSpPr txBox="1"/>
          <p:nvPr/>
        </p:nvSpPr>
        <p:spPr>
          <a:xfrm>
            <a:off x="9852325" y="8414225"/>
            <a:ext cx="25113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Attempt to reset password</a:t>
            </a:r>
            <a:endParaRPr/>
          </a:p>
        </p:txBody>
      </p:sp>
      <p:cxnSp>
        <p:nvCxnSpPr>
          <p:cNvPr id="1641" name="Google Shape;1641;p115"/>
          <p:cNvCxnSpPr/>
          <p:nvPr/>
        </p:nvCxnSpPr>
        <p:spPr>
          <a:xfrm flipH="1">
            <a:off x="10410575" y="10539200"/>
            <a:ext cx="879900" cy="644100"/>
          </a:xfrm>
          <a:prstGeom prst="straightConnector1">
            <a:avLst/>
          </a:prstGeom>
          <a:noFill/>
          <a:ln cap="flat" cmpd="sng" w="38100">
            <a:solidFill>
              <a:srgbClr val="FF0000"/>
            </a:solidFill>
            <a:prstDash val="solid"/>
            <a:round/>
            <a:headEnd len="med" w="med" type="none"/>
            <a:tailEnd len="med" w="med" type="triangle"/>
          </a:ln>
        </p:spPr>
      </p:cxnSp>
      <p:sp>
        <p:nvSpPr>
          <p:cNvPr id="1642" name="Google Shape;1642;p115"/>
          <p:cNvSpPr txBox="1"/>
          <p:nvPr/>
        </p:nvSpPr>
        <p:spPr>
          <a:xfrm>
            <a:off x="9938350" y="10138988"/>
            <a:ext cx="29406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Account Successfully Logged 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48" name="Google Shape;164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9" name="Google Shape;1649;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Based on IP location the spike in requests are coming from Ukraine</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From the response code (200) they were successful in gaining access.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With a count of 5,856 the success rate is just above 98%</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50" name="Google Shape;1650;p116"/>
          <p:cNvPicPr preferRelativeResize="0"/>
          <p:nvPr/>
        </p:nvPicPr>
        <p:blipFill>
          <a:blip r:embed="rId3">
            <a:alphaModFix/>
          </a:blip>
          <a:stretch>
            <a:fillRect/>
          </a:stretch>
        </p:blipFill>
        <p:spPr>
          <a:xfrm>
            <a:off x="1772975" y="5261838"/>
            <a:ext cx="19507200" cy="3933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56" name="Google Shape;1656;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7" name="Google Shape;1657;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Ukraine showed a spike in activity from the attack logs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Coming from Kiev and Kharkiv regions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VSI_Account_logon.php had large increase in activity at 8PM March 25, 2020</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appears to be a brute force attack targeting the VSI Apache servers possibly using code injection to gain access to the VSI-Account_Logon site.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58" name="Google Shape;1658;p117"/>
          <p:cNvPicPr preferRelativeResize="0"/>
          <p:nvPr/>
        </p:nvPicPr>
        <p:blipFill rotWithShape="1">
          <a:blip r:embed="rId3">
            <a:alphaModFix/>
          </a:blip>
          <a:srcRect b="44542" l="0" r="0" t="6857"/>
          <a:stretch/>
        </p:blipFill>
        <p:spPr>
          <a:xfrm>
            <a:off x="1918025" y="8614525"/>
            <a:ext cx="13127125" cy="31182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64" name="Google Shape;1664;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5" name="Google Shape;1665;p11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From 8PM to 9PM on March 25, 2020 there was a large spike in traffic from outside the US.</a:t>
            </a:r>
            <a:endParaRPr sz="4400">
              <a:solidFill>
                <a:schemeClr val="dk1"/>
              </a:solidFill>
            </a:endParaRPr>
          </a:p>
          <a:p>
            <a:pPr indent="-508000" lvl="1" marL="1371600" rtl="0" algn="l">
              <a:lnSpc>
                <a:spcPct val="115000"/>
              </a:lnSpc>
              <a:spcBef>
                <a:spcPts val="1000"/>
              </a:spcBef>
              <a:spcAft>
                <a:spcPts val="1000"/>
              </a:spcAft>
              <a:buClr>
                <a:schemeClr val="dk1"/>
              </a:buClr>
              <a:buSzPts val="4400"/>
              <a:buChar char="○"/>
            </a:pPr>
            <a:r>
              <a:rPr lang="en-US" sz="4400">
                <a:solidFill>
                  <a:schemeClr val="dk1"/>
                </a:solidFill>
              </a:rPr>
              <a:t>Typically we see up to 120 events, this time it was 939.</a:t>
            </a:r>
            <a:endParaRPr sz="4400">
              <a:solidFill>
                <a:schemeClr val="dk1"/>
              </a:solidFill>
            </a:endParaRPr>
          </a:p>
        </p:txBody>
      </p:sp>
      <p:pic>
        <p:nvPicPr>
          <p:cNvPr id="1666" name="Google Shape;1666;p118"/>
          <p:cNvPicPr preferRelativeResize="0"/>
          <p:nvPr/>
        </p:nvPicPr>
        <p:blipFill>
          <a:blip r:embed="rId3">
            <a:alphaModFix/>
          </a:blip>
          <a:stretch>
            <a:fillRect/>
          </a:stretch>
        </p:blipFill>
        <p:spPr>
          <a:xfrm>
            <a:off x="1206475" y="6000888"/>
            <a:ext cx="19507200" cy="6276975"/>
          </a:xfrm>
          <a:prstGeom prst="rect">
            <a:avLst/>
          </a:prstGeom>
          <a:noFill/>
          <a:ln>
            <a:noFill/>
          </a:ln>
        </p:spPr>
      </p:pic>
      <p:cxnSp>
        <p:nvCxnSpPr>
          <p:cNvPr id="1667" name="Google Shape;1667;p118"/>
          <p:cNvCxnSpPr/>
          <p:nvPr/>
        </p:nvCxnSpPr>
        <p:spPr>
          <a:xfrm flipH="1" rot="10800000">
            <a:off x="16463475" y="10496375"/>
            <a:ext cx="1845900" cy="987300"/>
          </a:xfrm>
          <a:prstGeom prst="straightConnector1">
            <a:avLst/>
          </a:prstGeom>
          <a:noFill/>
          <a:ln cap="flat" cmpd="sng" w="152400">
            <a:solidFill>
              <a:srgbClr val="FF0000"/>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73" name="Google Shape;1673;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4" name="Google Shape;1674;p11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During the 6PM hour on March 25, 2020 there was a spike in ‘GET’ requests.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At this point the bad actors were targeting the logstash, possibly to find credentials for logging in.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As soon as that dropped off there was a spike in ‘POST’ request during the 8PM hour.</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This spike was targeting the VSI-Account_Logon.php site.</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This appears to be a brute force attack using code injection to gain access.</a:t>
            </a:r>
            <a:endParaRPr sz="4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80" name="Google Shape;168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1" name="Google Shape;1681;p120"/>
          <p:cNvSpPr txBox="1"/>
          <p:nvPr/>
        </p:nvSpPr>
        <p:spPr>
          <a:xfrm>
            <a:off x="2103650" y="2887600"/>
            <a:ext cx="7296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Top 10 Countries after attack</a:t>
            </a:r>
            <a:endParaRPr b="1" sz="3900"/>
          </a:p>
        </p:txBody>
      </p:sp>
      <p:pic>
        <p:nvPicPr>
          <p:cNvPr id="1682" name="Google Shape;1682;p120"/>
          <p:cNvPicPr preferRelativeResize="0"/>
          <p:nvPr/>
        </p:nvPicPr>
        <p:blipFill>
          <a:blip r:embed="rId3">
            <a:alphaModFix/>
          </a:blip>
          <a:stretch>
            <a:fillRect/>
          </a:stretch>
        </p:blipFill>
        <p:spPr>
          <a:xfrm>
            <a:off x="478424" y="1802600"/>
            <a:ext cx="15231802" cy="5217525"/>
          </a:xfrm>
          <a:prstGeom prst="rect">
            <a:avLst/>
          </a:prstGeom>
          <a:noFill/>
          <a:ln cap="flat" cmpd="sng" w="9525">
            <a:solidFill>
              <a:schemeClr val="lt2"/>
            </a:solidFill>
            <a:prstDash val="solid"/>
            <a:round/>
            <a:headEnd len="sm" w="sm" type="none"/>
            <a:tailEnd len="sm" w="sm" type="none"/>
          </a:ln>
        </p:spPr>
      </p:pic>
      <p:pic>
        <p:nvPicPr>
          <p:cNvPr id="1683" name="Google Shape;1683;p120"/>
          <p:cNvPicPr preferRelativeResize="0"/>
          <p:nvPr/>
        </p:nvPicPr>
        <p:blipFill>
          <a:blip r:embed="rId4">
            <a:alphaModFix/>
          </a:blip>
          <a:stretch>
            <a:fillRect/>
          </a:stretch>
        </p:blipFill>
        <p:spPr>
          <a:xfrm>
            <a:off x="492699" y="7866250"/>
            <a:ext cx="15661242" cy="5217525"/>
          </a:xfrm>
          <a:prstGeom prst="rect">
            <a:avLst/>
          </a:prstGeom>
          <a:noFill/>
          <a:ln>
            <a:noFill/>
          </a:ln>
        </p:spPr>
      </p:pic>
      <p:pic>
        <p:nvPicPr>
          <p:cNvPr id="1684" name="Google Shape;1684;p120"/>
          <p:cNvPicPr preferRelativeResize="0"/>
          <p:nvPr/>
        </p:nvPicPr>
        <p:blipFill rotWithShape="1">
          <a:blip r:embed="rId5">
            <a:alphaModFix/>
          </a:blip>
          <a:srcRect b="-5070" l="30936" r="16035" t="5070"/>
          <a:stretch/>
        </p:blipFill>
        <p:spPr>
          <a:xfrm>
            <a:off x="14024900" y="4317400"/>
            <a:ext cx="10352749" cy="7731825"/>
          </a:xfrm>
          <a:prstGeom prst="rect">
            <a:avLst/>
          </a:prstGeom>
          <a:noFill/>
          <a:ln>
            <a:noFill/>
          </a:ln>
        </p:spPr>
      </p:pic>
      <p:cxnSp>
        <p:nvCxnSpPr>
          <p:cNvPr id="1685" name="Google Shape;1685;p120"/>
          <p:cNvCxnSpPr/>
          <p:nvPr/>
        </p:nvCxnSpPr>
        <p:spPr>
          <a:xfrm>
            <a:off x="10131400" y="10217463"/>
            <a:ext cx="1266300" cy="515100"/>
          </a:xfrm>
          <a:prstGeom prst="straightConnector1">
            <a:avLst/>
          </a:prstGeom>
          <a:noFill/>
          <a:ln cap="flat" cmpd="sng" w="38100">
            <a:solidFill>
              <a:srgbClr val="FF0000"/>
            </a:solidFill>
            <a:prstDash val="solid"/>
            <a:round/>
            <a:headEnd len="med" w="med" type="none"/>
            <a:tailEnd len="med" w="med" type="triangle"/>
          </a:ln>
        </p:spPr>
      </p:cxnSp>
      <p:sp>
        <p:nvSpPr>
          <p:cNvPr id="1686" name="Google Shape;1686;p120"/>
          <p:cNvSpPr txBox="1"/>
          <p:nvPr/>
        </p:nvSpPr>
        <p:spPr>
          <a:xfrm>
            <a:off x="7899100" y="9981125"/>
            <a:ext cx="22323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Stashlogs GET request</a:t>
            </a:r>
            <a:endParaRPr/>
          </a:p>
        </p:txBody>
      </p:sp>
      <p:cxnSp>
        <p:nvCxnSpPr>
          <p:cNvPr id="1687" name="Google Shape;1687;p120"/>
          <p:cNvCxnSpPr/>
          <p:nvPr/>
        </p:nvCxnSpPr>
        <p:spPr>
          <a:xfrm flipH="1">
            <a:off x="12342325" y="8542975"/>
            <a:ext cx="987300" cy="838200"/>
          </a:xfrm>
          <a:prstGeom prst="straightConnector1">
            <a:avLst/>
          </a:prstGeom>
          <a:noFill/>
          <a:ln cap="flat" cmpd="sng" w="38100">
            <a:solidFill>
              <a:srgbClr val="FF0000"/>
            </a:solidFill>
            <a:prstDash val="solid"/>
            <a:round/>
            <a:headEnd len="med" w="med" type="none"/>
            <a:tailEnd len="med" w="med" type="triangle"/>
          </a:ln>
        </p:spPr>
      </p:cxnSp>
      <p:sp>
        <p:nvSpPr>
          <p:cNvPr id="1688" name="Google Shape;1688;p120"/>
          <p:cNvSpPr txBox="1"/>
          <p:nvPr/>
        </p:nvSpPr>
        <p:spPr>
          <a:xfrm>
            <a:off x="12234925" y="8122250"/>
            <a:ext cx="32196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VSI_Account_Logon POST requests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94" name="Google Shape;1694;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5" name="Google Shape;1695;p121"/>
          <p:cNvSpPr txBox="1"/>
          <p:nvPr/>
        </p:nvSpPr>
        <p:spPr>
          <a:xfrm>
            <a:off x="2039250" y="3016375"/>
            <a:ext cx="8585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HTTP Post requests after attack</a:t>
            </a:r>
            <a:endParaRPr b="1" sz="3900"/>
          </a:p>
        </p:txBody>
      </p:sp>
      <p:pic>
        <p:nvPicPr>
          <p:cNvPr id="1696" name="Google Shape;1696;p121"/>
          <p:cNvPicPr preferRelativeResize="0"/>
          <p:nvPr/>
        </p:nvPicPr>
        <p:blipFill>
          <a:blip r:embed="rId3">
            <a:alphaModFix/>
          </a:blip>
          <a:stretch>
            <a:fillRect/>
          </a:stretch>
        </p:blipFill>
        <p:spPr>
          <a:xfrm>
            <a:off x="1520825" y="3932587"/>
            <a:ext cx="22125373" cy="5281125"/>
          </a:xfrm>
          <a:prstGeom prst="rect">
            <a:avLst/>
          </a:prstGeom>
          <a:noFill/>
          <a:ln>
            <a:noFill/>
          </a:ln>
        </p:spPr>
      </p:pic>
      <p:cxnSp>
        <p:nvCxnSpPr>
          <p:cNvPr id="1697" name="Google Shape;1697;p121"/>
          <p:cNvCxnSpPr>
            <a:stCxn id="1698" idx="1"/>
          </p:cNvCxnSpPr>
          <p:nvPr/>
        </p:nvCxnSpPr>
        <p:spPr>
          <a:xfrm flipH="1">
            <a:off x="3262775" y="7879950"/>
            <a:ext cx="1695600" cy="491400"/>
          </a:xfrm>
          <a:prstGeom prst="straightConnector1">
            <a:avLst/>
          </a:prstGeom>
          <a:noFill/>
          <a:ln cap="flat" cmpd="sng" w="76200">
            <a:solidFill>
              <a:srgbClr val="FF0000"/>
            </a:solidFill>
            <a:prstDash val="solid"/>
            <a:round/>
            <a:headEnd len="med" w="med" type="none"/>
            <a:tailEnd len="med" w="med" type="stealth"/>
          </a:ln>
        </p:spPr>
      </p:cxnSp>
      <p:sp>
        <p:nvSpPr>
          <p:cNvPr id="1698" name="Google Shape;1698;p121"/>
          <p:cNvSpPr txBox="1"/>
          <p:nvPr/>
        </p:nvSpPr>
        <p:spPr>
          <a:xfrm>
            <a:off x="4958375" y="7679850"/>
            <a:ext cx="22752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8 PM on March 25, 2020</a:t>
            </a:r>
            <a:endParaRPr/>
          </a:p>
        </p:txBody>
      </p:sp>
      <p:cxnSp>
        <p:nvCxnSpPr>
          <p:cNvPr id="1699" name="Google Shape;1699;p121"/>
          <p:cNvCxnSpPr/>
          <p:nvPr/>
        </p:nvCxnSpPr>
        <p:spPr>
          <a:xfrm>
            <a:off x="21507725" y="8699375"/>
            <a:ext cx="1631400" cy="171600"/>
          </a:xfrm>
          <a:prstGeom prst="straightConnector1">
            <a:avLst/>
          </a:prstGeom>
          <a:noFill/>
          <a:ln cap="flat" cmpd="sng" w="76200">
            <a:solidFill>
              <a:srgbClr val="FF0000"/>
            </a:solidFill>
            <a:prstDash val="solid"/>
            <a:round/>
            <a:headEnd len="med" w="med" type="none"/>
            <a:tailEnd len="med" w="med" type="triangle"/>
          </a:ln>
        </p:spPr>
      </p:cxnSp>
      <p:sp>
        <p:nvSpPr>
          <p:cNvPr id="1700" name="Google Shape;1700;p121"/>
          <p:cNvSpPr txBox="1"/>
          <p:nvPr/>
        </p:nvSpPr>
        <p:spPr>
          <a:xfrm>
            <a:off x="18931925" y="8393300"/>
            <a:ext cx="2575800" cy="400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Second highest Post request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16500"/>
            <a:ext cx="22942800" cy="9866700"/>
          </a:xfrm>
          <a:prstGeom prst="rect">
            <a:avLst/>
          </a:prstGeom>
        </p:spPr>
        <p:txBody>
          <a:bodyPr anchorCtr="0" anchor="t" bIns="2437975" lIns="1219000" spcFirstLastPara="1" rIns="1219000" wrap="square" tIns="0">
            <a:noAutofit/>
          </a:bodyPr>
          <a:lstStyle/>
          <a:p>
            <a:pPr indent="-584200" lvl="0" marL="914400" rtl="0" algn="l">
              <a:lnSpc>
                <a:spcPct val="115000"/>
              </a:lnSpc>
              <a:spcBef>
                <a:spcPts val="0"/>
              </a:spcBef>
              <a:spcAft>
                <a:spcPts val="0"/>
              </a:spcAft>
              <a:buClr>
                <a:schemeClr val="dk1"/>
              </a:buClr>
              <a:buSzPts val="5600"/>
              <a:buChar char="●"/>
            </a:pPr>
            <a:r>
              <a:rPr lang="en-US" sz="5600">
                <a:solidFill>
                  <a:schemeClr val="dk1"/>
                </a:solidFill>
              </a:rPr>
              <a:t>Employed by VSI: A virtual reality company for business.</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Job title: SOC analyst (5)</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Nickolas Garcia, Erik Bjella, Brendan Boyton, Ife Ebiesuwa and Tony Ayala</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There have been rumors of a potential </a:t>
            </a:r>
            <a:r>
              <a:rPr lang="en-US" sz="5600">
                <a:solidFill>
                  <a:schemeClr val="dk1"/>
                </a:solidFill>
              </a:rPr>
              <a:t>cyber attack</a:t>
            </a:r>
            <a:r>
              <a:rPr lang="en-US" sz="5600">
                <a:solidFill>
                  <a:schemeClr val="dk1"/>
                </a:solidFill>
              </a:rPr>
              <a:t> on VSI. The suspected actors belong to long time rival JobeCorp.</a:t>
            </a:r>
            <a:endParaRPr sz="5600">
              <a:solidFill>
                <a:schemeClr val="dk1"/>
              </a:solidFill>
            </a:endParaRPr>
          </a:p>
          <a:p>
            <a:pPr indent="-584200" lvl="0" marL="914400" rtl="0" algn="l">
              <a:lnSpc>
                <a:spcPct val="115000"/>
              </a:lnSpc>
              <a:spcBef>
                <a:spcPts val="1000"/>
              </a:spcBef>
              <a:spcAft>
                <a:spcPts val="1000"/>
              </a:spcAft>
              <a:buClr>
                <a:schemeClr val="dk1"/>
              </a:buClr>
              <a:buSzPts val="5600"/>
              <a:buChar char="●"/>
            </a:pPr>
            <a:r>
              <a:rPr lang="en-US" sz="5600">
                <a:solidFill>
                  <a:schemeClr val="dk1"/>
                </a:solidFill>
              </a:rPr>
              <a:t>Use Splunk to create active monitors that will alert us of potential attacks against the company systems and applications.</a:t>
            </a:r>
            <a:endParaRPr sz="5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pic>
        <p:nvPicPr>
          <p:cNvPr id="1705" name="Google Shape;1705;p1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06" name="Google Shape;1706;p1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07" name="Google Shape;1707;p12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08" name="Google Shape;1708;p12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714" name="Google Shape;1714;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5" name="Google Shape;1715;p123"/>
          <p:cNvSpPr txBox="1"/>
          <p:nvPr>
            <p:ph idx="3" type="body"/>
          </p:nvPr>
        </p:nvSpPr>
        <p:spPr>
          <a:xfrm>
            <a:off x="622100" y="2488500"/>
            <a:ext cx="22942800" cy="104655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Brute force was used to attack the OS as seen through repeated attempts of both password resets and </a:t>
            </a:r>
            <a:r>
              <a:rPr lang="en-US" sz="4400">
                <a:solidFill>
                  <a:schemeClr val="dk1"/>
                </a:solidFill>
              </a:rPr>
              <a:t>logon</a:t>
            </a:r>
            <a:r>
              <a:rPr lang="en-US" sz="4400">
                <a:solidFill>
                  <a:schemeClr val="dk1"/>
                </a:solidFill>
              </a:rPr>
              <a:t> attempts.</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SQL injections were used as means of attacking the Apache server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457200" lvl="0" marL="457200" rtl="0" algn="l">
              <a:lnSpc>
                <a:spcPct val="115000"/>
              </a:lnSpc>
              <a:spcBef>
                <a:spcPts val="1000"/>
              </a:spcBef>
              <a:spcAft>
                <a:spcPts val="0"/>
              </a:spcAft>
              <a:buNone/>
            </a:pPr>
            <a:r>
              <a:rPr lang="en-US" sz="4400">
                <a:solidFill>
                  <a:schemeClr val="dk1"/>
                </a:solidFill>
              </a:rPr>
              <a:t>On the Windows side a quick mitigation action would be to reduce the allowed number of </a:t>
            </a:r>
            <a:r>
              <a:rPr lang="en-US" sz="4400">
                <a:solidFill>
                  <a:schemeClr val="dk1"/>
                </a:solidFill>
              </a:rPr>
              <a:t>attempts</a:t>
            </a:r>
            <a:r>
              <a:rPr lang="en-US" sz="4400">
                <a:solidFill>
                  <a:schemeClr val="dk1"/>
                </a:solidFill>
              </a:rPr>
              <a:t> for both </a:t>
            </a:r>
            <a:r>
              <a:rPr lang="en-US" sz="4400">
                <a:solidFill>
                  <a:schemeClr val="dk1"/>
                </a:solidFill>
              </a:rPr>
              <a:t>login</a:t>
            </a:r>
            <a:r>
              <a:rPr lang="en-US" sz="4400">
                <a:solidFill>
                  <a:schemeClr val="dk1"/>
                </a:solidFill>
              </a:rPr>
              <a:t> and passwords resets thus improving our firms Rapid Time to Action.</a:t>
            </a:r>
            <a:endParaRPr sz="4400">
              <a:solidFill>
                <a:schemeClr val="dk1"/>
              </a:solidFill>
            </a:endParaRPr>
          </a:p>
          <a:p>
            <a:pPr indent="457200" lvl="0" marL="457200" rtl="0" algn="l">
              <a:lnSpc>
                <a:spcPct val="115000"/>
              </a:lnSpc>
              <a:spcBef>
                <a:spcPts val="1000"/>
              </a:spcBef>
              <a:spcAft>
                <a:spcPts val="0"/>
              </a:spcAft>
              <a:buNone/>
            </a:pPr>
            <a:r>
              <a:rPr lang="en-US" sz="4400">
                <a:solidFill>
                  <a:schemeClr val="dk1"/>
                </a:solidFill>
              </a:rPr>
              <a:t>For </a:t>
            </a:r>
            <a:r>
              <a:rPr lang="en-US" sz="4400">
                <a:solidFill>
                  <a:schemeClr val="dk1"/>
                </a:solidFill>
              </a:rPr>
              <a:t>the Apache Server, put in place a custom WAF rules, update and patch server early and when needed, but above all ensure sanitize and validate code to remove dangerous characters</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Parallel Coordinates add-on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“Parallel Coordinates”</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961175" y="1985800"/>
            <a:ext cx="221604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Parallel coordinates are used to depict relationships in multi-dimensional datasets. This visualization is ideal for comparing many variables together and seeing the relationships between them. Each variable is given its own axis and corresponding scale. Lines then map item values for each variable. The ordering of axes can help discover patterns or correlations across variables. </a:t>
            </a:r>
            <a:endParaRPr b="1" sz="3900"/>
          </a:p>
        </p:txBody>
      </p:sp>
      <p:pic>
        <p:nvPicPr>
          <p:cNvPr id="1361" name="Google Shape;1361;p88"/>
          <p:cNvPicPr preferRelativeResize="0"/>
          <p:nvPr/>
        </p:nvPicPr>
        <p:blipFill>
          <a:blip r:embed="rId3">
            <a:alphaModFix/>
          </a:blip>
          <a:stretch>
            <a:fillRect/>
          </a:stretch>
        </p:blipFill>
        <p:spPr>
          <a:xfrm>
            <a:off x="5002175" y="5172100"/>
            <a:ext cx="13510425" cy="759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Radial Gauge</a:t>
            </a:r>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nvSpPr>
        <p:spPr>
          <a:xfrm>
            <a:off x="1340750" y="1929875"/>
            <a:ext cx="21696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t>With Radial Gauge, we are able to add an interactive visualization to data. In this example, you see that the acceptable range for Authentication Policy Changes peaks at 1000, while anything concerning ranges up to 2000, and finally a presumed intentional attack would be marked beyond.</a:t>
            </a:r>
            <a:endParaRPr b="1" sz="3900"/>
          </a:p>
        </p:txBody>
      </p:sp>
      <p:pic>
        <p:nvPicPr>
          <p:cNvPr id="1369" name="Google Shape;1369;p89"/>
          <p:cNvPicPr preferRelativeResize="0"/>
          <p:nvPr/>
        </p:nvPicPr>
        <p:blipFill>
          <a:blip r:embed="rId3">
            <a:alphaModFix/>
          </a:blip>
          <a:stretch>
            <a:fillRect/>
          </a:stretch>
        </p:blipFill>
        <p:spPr>
          <a:xfrm>
            <a:off x="199750" y="5022550"/>
            <a:ext cx="24080924" cy="707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Radial Gauge cont’d</a:t>
            </a:r>
            <a:endParaRPr/>
          </a:p>
        </p:txBody>
      </p:sp>
      <p:sp>
        <p:nvSpPr>
          <p:cNvPr id="1375" name="Google Shape;1375;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6" name="Google Shape;1376;p90"/>
          <p:cNvPicPr preferRelativeResize="0"/>
          <p:nvPr/>
        </p:nvPicPr>
        <p:blipFill>
          <a:blip r:embed="rId3">
            <a:alphaModFix/>
          </a:blip>
          <a:stretch>
            <a:fillRect/>
          </a:stretch>
        </p:blipFill>
        <p:spPr>
          <a:xfrm>
            <a:off x="152400" y="3270550"/>
            <a:ext cx="24085602" cy="704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5" name="Google Shape;1385;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These logs </a:t>
            </a:r>
            <a:r>
              <a:rPr lang="en-US"/>
              <a:t>contain data points for normal business operations via Windows. The logs given to us represented normal behavior. This was used to create baselines for our monitoring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were then given logs that simulated potential attack activity.</a:t>
            </a:r>
            <a:endParaRPr/>
          </a:p>
        </p:txBody>
      </p:sp>
      <p:sp>
        <p:nvSpPr>
          <p:cNvPr id="1386" name="Google Shape;1386;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7" name="Google Shape;1387;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These logs contain data points for normal business operations via Apache. Apache is the web server that processes requests and serves assets and content via HTTP. The logs given to us represented normal behavior. This was used to create baselines for our monitoring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were then given logs that simulated potential attack activity.</a:t>
            </a:r>
            <a:endParaRPr>
              <a:solidFill>
                <a:schemeClr val="dk1"/>
              </a:solidFill>
            </a:endParaRPr>
          </a:p>
        </p:txBody>
      </p:sp>
      <p:sp>
        <p:nvSpPr>
          <p:cNvPr id="1388" name="Google Shape;1388;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9" name="Google Shape;1389;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0" name="Google Shape;1390;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pic>
        <p:nvPicPr>
          <p:cNvPr id="1391" name="Google Shape;1391;p91"/>
          <p:cNvPicPr preferRelativeResize="0"/>
          <p:nvPr/>
        </p:nvPicPr>
        <p:blipFill>
          <a:blip r:embed="rId3">
            <a:alphaModFix/>
          </a:blip>
          <a:stretch>
            <a:fillRect/>
          </a:stretch>
        </p:blipFill>
        <p:spPr>
          <a:xfrm>
            <a:off x="3818278" y="8331213"/>
            <a:ext cx="2071102" cy="2271776"/>
          </a:xfrm>
          <a:prstGeom prst="rect">
            <a:avLst/>
          </a:prstGeom>
          <a:noFill/>
          <a:ln>
            <a:noFill/>
          </a:ln>
        </p:spPr>
      </p:pic>
      <p:pic>
        <p:nvPicPr>
          <p:cNvPr id="1392" name="Google Shape;1392;p91"/>
          <p:cNvPicPr preferRelativeResize="0"/>
          <p:nvPr/>
        </p:nvPicPr>
        <p:blipFill>
          <a:blip r:embed="rId4">
            <a:alphaModFix/>
          </a:blip>
          <a:stretch>
            <a:fillRect/>
          </a:stretch>
        </p:blipFill>
        <p:spPr>
          <a:xfrm>
            <a:off x="15146875" y="8993925"/>
            <a:ext cx="4572000"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